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4" r:id="rId3"/>
    <p:sldId id="257" r:id="rId4"/>
    <p:sldId id="258" r:id="rId5"/>
    <p:sldId id="259" r:id="rId6"/>
    <p:sldId id="260" r:id="rId7"/>
    <p:sldId id="261" r:id="rId8"/>
    <p:sldId id="262" r:id="rId9"/>
    <p:sldId id="263" r:id="rId10"/>
    <p:sldId id="265" r:id="rId11"/>
    <p:sldId id="266" r:id="rId12"/>
    <p:sldId id="269" r:id="rId13"/>
    <p:sldId id="267"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C6B5E-E762-814F-B3E7-B8C21D5E6110}" type="datetimeFigureOut">
              <a:rPr lang="en-US" smtClean="0"/>
              <a:t>4/16/15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17FF5-C5DC-7B46-8C0C-4E85EB6AC024}" type="slidenum">
              <a:rPr lang="en-US" smtClean="0"/>
              <a:t>‹#›</a:t>
            </a:fld>
            <a:endParaRPr lang="en-US"/>
          </a:p>
        </p:txBody>
      </p:sp>
    </p:spTree>
    <p:extLst>
      <p:ext uri="{BB962C8B-B14F-4D97-AF65-F5344CB8AC3E}">
        <p14:creationId xmlns:p14="http://schemas.microsoft.com/office/powerpoint/2010/main" val="2746838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617FF5-C5DC-7B46-8C0C-4E85EB6AC024}" type="slidenum">
              <a:rPr lang="en-US" smtClean="0"/>
              <a:t>1</a:t>
            </a:fld>
            <a:endParaRPr lang="en-US"/>
          </a:p>
        </p:txBody>
      </p:sp>
    </p:spTree>
    <p:extLst>
      <p:ext uri="{BB962C8B-B14F-4D97-AF65-F5344CB8AC3E}">
        <p14:creationId xmlns:p14="http://schemas.microsoft.com/office/powerpoint/2010/main" val="358241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2872692-5C34-459D-BC07-26C932104653}"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DFCA3-89C2-4628-81AB-203E5A7E8AD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872692-5C34-459D-BC07-26C932104653}"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DFCA3-89C2-4628-81AB-203E5A7E8A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872692-5C34-459D-BC07-26C932104653}" type="datetimeFigureOut">
              <a:rPr lang="en-US" smtClean="0"/>
              <a:pPr/>
              <a:t>4/16/15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274DFCA3-89C2-4628-81AB-203E5A7E8A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872692-5C34-459D-BC07-26C932104653}"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DFCA3-89C2-4628-81AB-203E5A7E8A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872692-5C34-459D-BC07-26C932104653}" type="datetimeFigureOut">
              <a:rPr lang="en-US" smtClean="0"/>
              <a:pPr/>
              <a:t>4/16/15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DFCA3-89C2-4628-81AB-203E5A7E8A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872692-5C34-459D-BC07-26C932104653}" type="datetimeFigureOut">
              <a:rPr lang="en-US" smtClean="0"/>
              <a:pPr/>
              <a:t>4/16/15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DFCA3-89C2-4628-81AB-203E5A7E8A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872692-5C34-459D-BC07-26C932104653}" type="datetimeFigureOut">
              <a:rPr lang="en-US" smtClean="0"/>
              <a:pPr/>
              <a:t>4/16/15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DFCA3-89C2-4628-81AB-203E5A7E8A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872692-5C34-459D-BC07-26C932104653}" type="datetimeFigureOut">
              <a:rPr lang="en-US" smtClean="0"/>
              <a:pPr/>
              <a:t>4/16/15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DFCA3-89C2-4628-81AB-203E5A7E8A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72692-5C34-459D-BC07-26C932104653}" type="datetimeFigureOut">
              <a:rPr lang="en-US" smtClean="0"/>
              <a:pPr/>
              <a:t>4/16/15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DFCA3-89C2-4628-81AB-203E5A7E8A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872692-5C34-459D-BC07-26C932104653}" type="datetimeFigureOut">
              <a:rPr lang="en-US" smtClean="0"/>
              <a:pPr/>
              <a:t>4/16/15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DFCA3-89C2-4628-81AB-203E5A7E8AD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2872692-5C34-459D-BC07-26C932104653}" type="datetimeFigureOut">
              <a:rPr lang="en-US" smtClean="0"/>
              <a:pPr/>
              <a:t>4/16/15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274DFCA3-89C2-4628-81AB-203E5A7E8AD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2872692-5C34-459D-BC07-26C932104653}" type="datetimeFigureOut">
              <a:rPr lang="en-US" smtClean="0"/>
              <a:pPr/>
              <a:t>4/16/15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74DFCA3-89C2-4628-81AB-203E5A7E8A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84648"/>
            <a:ext cx="8077200" cy="1673352"/>
          </a:xfrm>
        </p:spPr>
        <p:txBody>
          <a:bodyPr/>
          <a:lstStyle/>
          <a:p>
            <a:r>
              <a:rPr lang="en-US" dirty="0" smtClean="0"/>
              <a:t>East/ Southeast Asia </a:t>
            </a:r>
            <a:r>
              <a:rPr lang="en-US" smtClean="0"/>
              <a:t>Super Ultimate Mega </a:t>
            </a:r>
            <a:r>
              <a:rPr lang="en-US" dirty="0" smtClean="0"/>
              <a:t>Unit!!!!!!</a:t>
            </a:r>
            <a:endParaRPr lang="en-US" dirty="0"/>
          </a:p>
        </p:txBody>
      </p:sp>
      <p:pic>
        <p:nvPicPr>
          <p:cNvPr id="4" name="Picture 3" descr="china_2924_600x450.jpg"/>
          <p:cNvPicPr>
            <a:picLocks noChangeAspect="1"/>
          </p:cNvPicPr>
          <p:nvPr/>
        </p:nvPicPr>
        <p:blipFill>
          <a:blip r:embed="rId3" cstate="print"/>
          <a:stretch>
            <a:fillRect/>
          </a:stretch>
        </p:blipFill>
        <p:spPr>
          <a:xfrm>
            <a:off x="1676400" y="381000"/>
            <a:ext cx="5715000" cy="42862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Environment</a:t>
            </a:r>
            <a:endParaRPr lang="en-US" sz="3200" dirty="0"/>
          </a:p>
        </p:txBody>
      </p:sp>
      <p:pic>
        <p:nvPicPr>
          <p:cNvPr id="5" name="Picture Placeholder 4" descr="palm-oil-plantation.jpg"/>
          <p:cNvPicPr>
            <a:picLocks noGrp="1" noChangeAspect="1"/>
          </p:cNvPicPr>
          <p:nvPr>
            <p:ph type="pic" idx="1"/>
          </p:nvPr>
        </p:nvPicPr>
        <p:blipFill>
          <a:blip r:embed="rId2" cstate="print"/>
          <a:srcRect l="10888" r="10888"/>
          <a:stretch>
            <a:fillRect/>
          </a:stretch>
        </p:blipFill>
        <p:spPr/>
      </p:pic>
      <p:sp>
        <p:nvSpPr>
          <p:cNvPr id="4" name="Text Placeholder 3"/>
          <p:cNvSpPr>
            <a:spLocks noGrp="1"/>
          </p:cNvSpPr>
          <p:nvPr>
            <p:ph type="body" sz="half" idx="2"/>
          </p:nvPr>
        </p:nvSpPr>
        <p:spPr/>
        <p:txBody>
          <a:bodyPr>
            <a:normAutofit/>
          </a:bodyPr>
          <a:lstStyle/>
          <a:p>
            <a:r>
              <a:rPr lang="en-US" sz="2400" b="1" dirty="0" smtClean="0"/>
              <a:t>Major environment challenges:</a:t>
            </a:r>
          </a:p>
          <a:p>
            <a:endParaRPr lang="en-US" sz="2400" b="1" dirty="0" smtClean="0"/>
          </a:p>
          <a:p>
            <a:r>
              <a:rPr lang="en-US" sz="2400" b="1" dirty="0" smtClean="0"/>
              <a:t>Pollution</a:t>
            </a:r>
          </a:p>
          <a:p>
            <a:endParaRPr lang="en-US" sz="2400" b="1" dirty="0" smtClean="0"/>
          </a:p>
          <a:p>
            <a:r>
              <a:rPr lang="en-US" sz="2400" b="1" dirty="0" smtClean="0"/>
              <a:t>Population</a:t>
            </a:r>
          </a:p>
          <a:p>
            <a:endParaRPr lang="en-US" sz="2400" b="1" dirty="0" smtClean="0"/>
          </a:p>
          <a:p>
            <a:r>
              <a:rPr lang="en-US" sz="2400" b="1" dirty="0" smtClean="0"/>
              <a:t>Deforestation</a:t>
            </a:r>
          </a:p>
          <a:p>
            <a:endParaRPr lang="en-US" sz="2400" b="1" dirty="0" smtClean="0"/>
          </a:p>
          <a:p>
            <a:r>
              <a:rPr lang="en-US" sz="2400" b="1" dirty="0" smtClean="0"/>
              <a:t>Industrialization</a:t>
            </a:r>
            <a:endParaRPr lang="en-US" sz="2400"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Population Density</a:t>
            </a:r>
            <a:endParaRPr lang="en-US" sz="3600" dirty="0"/>
          </a:p>
        </p:txBody>
      </p:sp>
      <p:pic>
        <p:nvPicPr>
          <p:cNvPr id="5" name="Picture Placeholder 4" descr="5166614000_a1423649c7_z.jpg"/>
          <p:cNvPicPr>
            <a:picLocks noGrp="1" noChangeAspect="1"/>
          </p:cNvPicPr>
          <p:nvPr>
            <p:ph type="pic" idx="1"/>
          </p:nvPr>
        </p:nvPicPr>
        <p:blipFill>
          <a:blip r:embed="rId2">
            <a:extLst>
              <a:ext uri="{28A0092B-C50C-407E-A947-70E740481C1C}">
                <a14:useLocalDpi xmlns:a14="http://schemas.microsoft.com/office/drawing/2010/main" val="0"/>
              </a:ext>
            </a:extLst>
          </a:blip>
          <a:srcRect l="5578" r="5578"/>
          <a:stretch>
            <a:fillRect/>
          </a:stretch>
        </p:blipFill>
        <p:spPr/>
      </p:pic>
      <p:sp>
        <p:nvSpPr>
          <p:cNvPr id="6" name="SMARTINK"/>
          <p:cNvSpPr/>
          <p:nvPr/>
        </p:nvSpPr>
        <p:spPr>
          <a:xfrm>
            <a:off x="4036060" y="2571750"/>
            <a:ext cx="8891" cy="80011"/>
          </a:xfrm>
          <a:custGeom>
            <a:avLst/>
            <a:gdLst/>
            <a:ahLst/>
            <a:cxnLst/>
            <a:rect l="0" t="0" r="0" b="0"/>
            <a:pathLst>
              <a:path w="8891" h="80011">
                <a:moveTo>
                  <a:pt x="8890" y="0"/>
                </a:moveTo>
                <a:lnTo>
                  <a:pt x="0" y="44450"/>
                </a:lnTo>
                <a:lnTo>
                  <a:pt x="0" y="80010"/>
                </a:lnTo>
                <a:lnTo>
                  <a:pt x="8890" y="80010"/>
                </a:lnTo>
              </a:path>
            </a:pathLst>
          </a:cu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
          <p:cNvSpPr/>
          <p:nvPr/>
        </p:nvSpPr>
        <p:spPr>
          <a:xfrm>
            <a:off x="4036060" y="2571750"/>
            <a:ext cx="8891" cy="80011"/>
          </a:xfrm>
          <a:custGeom>
            <a:avLst/>
            <a:gdLst/>
            <a:ahLst/>
            <a:cxnLst/>
            <a:rect l="0" t="0" r="0" b="0"/>
            <a:pathLst>
              <a:path w="8891" h="80011">
                <a:moveTo>
                  <a:pt x="8890" y="0"/>
                </a:moveTo>
                <a:lnTo>
                  <a:pt x="0" y="44450"/>
                </a:lnTo>
                <a:lnTo>
                  <a:pt x="0" y="80010"/>
                </a:lnTo>
                <a:lnTo>
                  <a:pt x="8890" y="80010"/>
                </a:lnTo>
              </a:path>
            </a:pathLst>
          </a:cu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386913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Three Gorges Dam</a:t>
            </a:r>
            <a:endParaRPr lang="en-US" sz="3000" dirty="0"/>
          </a:p>
        </p:txBody>
      </p:sp>
      <p:sp>
        <p:nvSpPr>
          <p:cNvPr id="4" name="Text Placeholder 3"/>
          <p:cNvSpPr>
            <a:spLocks noGrp="1"/>
          </p:cNvSpPr>
          <p:nvPr>
            <p:ph type="body" sz="half" idx="2"/>
          </p:nvPr>
        </p:nvSpPr>
        <p:spPr/>
        <p:txBody>
          <a:bodyPr>
            <a:noAutofit/>
          </a:bodyPr>
          <a:lstStyle/>
          <a:p>
            <a:r>
              <a:rPr lang="en-US" sz="1600" dirty="0" smtClean="0"/>
              <a:t>Built along the Yangtze/ Chang Jiang River</a:t>
            </a:r>
          </a:p>
          <a:p>
            <a:endParaRPr lang="en-US" sz="1600" dirty="0" smtClean="0"/>
          </a:p>
          <a:p>
            <a:r>
              <a:rPr lang="en-US" sz="1600" dirty="0" smtClean="0"/>
              <a:t>It was completed in 2012.</a:t>
            </a:r>
          </a:p>
          <a:p>
            <a:endParaRPr lang="en-US" sz="1600" dirty="0"/>
          </a:p>
          <a:p>
            <a:r>
              <a:rPr lang="en-US" sz="1600" dirty="0" smtClean="0"/>
              <a:t>It cost thirty-seven  billion dollars to build. </a:t>
            </a:r>
          </a:p>
          <a:p>
            <a:endParaRPr lang="en-US" sz="1600" dirty="0"/>
          </a:p>
          <a:p>
            <a:r>
              <a:rPr lang="en-US" sz="1600" dirty="0" smtClean="0"/>
              <a:t>They used enough steel to build sixty Eiffel Towers. </a:t>
            </a:r>
          </a:p>
          <a:p>
            <a:endParaRPr lang="en-US" sz="1600" dirty="0"/>
          </a:p>
          <a:p>
            <a:r>
              <a:rPr lang="en-US" sz="1600" dirty="0" smtClean="0"/>
              <a:t>It is the world’s largest power station</a:t>
            </a:r>
          </a:p>
          <a:p>
            <a:endParaRPr lang="en-US" sz="1600" dirty="0"/>
          </a:p>
          <a:p>
            <a:r>
              <a:rPr lang="en-US" sz="1600" dirty="0" smtClean="0"/>
              <a:t>Over 100 towns  were flooded on purpose. </a:t>
            </a:r>
          </a:p>
          <a:p>
            <a:endParaRPr lang="en-US" sz="1600" dirty="0"/>
          </a:p>
          <a:p>
            <a:r>
              <a:rPr lang="en-US" sz="1600" dirty="0" smtClean="0"/>
              <a:t>1.3 million  people had to be relocated by the government</a:t>
            </a:r>
            <a:r>
              <a:rPr lang="en-US" sz="1800" dirty="0" smtClean="0"/>
              <a:t>.</a:t>
            </a:r>
            <a:endParaRPr lang="en-US" sz="1800" dirty="0"/>
          </a:p>
        </p:txBody>
      </p:sp>
      <p:pic>
        <p:nvPicPr>
          <p:cNvPr id="7" name="Picture Placeholder 6" descr="three-gorges-dam-floodwater-china-flooding_24065_600x450.jpg"/>
          <p:cNvPicPr>
            <a:picLocks noGrp="1" noChangeAspect="1"/>
          </p:cNvPicPr>
          <p:nvPr>
            <p:ph type="pic" idx="1"/>
          </p:nvPr>
        </p:nvPicPr>
        <p:blipFill>
          <a:blip r:embed="rId2">
            <a:extLst>
              <a:ext uri="{28A0092B-C50C-407E-A947-70E740481C1C}">
                <a14:useLocalDpi xmlns:a14="http://schemas.microsoft.com/office/drawing/2010/main" val="0"/>
              </a:ext>
            </a:extLst>
          </a:blip>
          <a:srcRect l="11338" r="11338"/>
          <a:stretch>
            <a:fillRect/>
          </a:stretch>
        </p:blipFill>
        <p:spPr/>
      </p:pic>
    </p:spTree>
    <p:extLst>
      <p:ext uri="{BB962C8B-B14F-4D97-AF65-F5344CB8AC3E}">
        <p14:creationId xmlns:p14="http://schemas.microsoft.com/office/powerpoint/2010/main" val="6579109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2525150" cy="978408"/>
          </a:xfrm>
        </p:spPr>
        <p:txBody>
          <a:bodyPr>
            <a:normAutofit/>
          </a:bodyPr>
          <a:lstStyle/>
          <a:p>
            <a:r>
              <a:rPr lang="en-US" sz="3000" dirty="0" smtClean="0"/>
              <a:t>Three </a:t>
            </a:r>
            <a:r>
              <a:rPr lang="en-US" sz="3000" dirty="0" err="1" smtClean="0"/>
              <a:t>Gorgres</a:t>
            </a:r>
            <a:r>
              <a:rPr lang="en-US" sz="3000" dirty="0" smtClean="0"/>
              <a:t> Dam</a:t>
            </a:r>
            <a:endParaRPr lang="en-US" sz="3000" dirty="0"/>
          </a:p>
        </p:txBody>
      </p:sp>
      <p:sp>
        <p:nvSpPr>
          <p:cNvPr id="4" name="Text Placeholder 3"/>
          <p:cNvSpPr>
            <a:spLocks noGrp="1"/>
          </p:cNvSpPr>
          <p:nvPr>
            <p:ph type="body" sz="half" idx="2"/>
          </p:nvPr>
        </p:nvSpPr>
        <p:spPr>
          <a:xfrm>
            <a:off x="164592" y="1728216"/>
            <a:ext cx="2468880" cy="4824984"/>
          </a:xfrm>
        </p:spPr>
        <p:txBody>
          <a:bodyPr>
            <a:normAutofit lnSpcReduction="10000"/>
          </a:bodyPr>
          <a:lstStyle/>
          <a:p>
            <a:r>
              <a:rPr lang="en-US" sz="3000" dirty="0" smtClean="0"/>
              <a:t>A dam is a structure that controls the flow of a river. </a:t>
            </a:r>
          </a:p>
          <a:p>
            <a:r>
              <a:rPr lang="en-US" sz="3000" dirty="0" smtClean="0"/>
              <a:t>People build dams for many reasons. Two big ones are irrigation and flood control. </a:t>
            </a:r>
            <a:endParaRPr lang="en-US" sz="3000" dirty="0"/>
          </a:p>
        </p:txBody>
      </p:sp>
      <p:pic>
        <p:nvPicPr>
          <p:cNvPr id="7" name="Picture Placeholder 6" descr="three-gorges-dam-floodwater-china-flooding_24065_600x450.jpg"/>
          <p:cNvPicPr>
            <a:picLocks noGrp="1" noChangeAspect="1"/>
          </p:cNvPicPr>
          <p:nvPr>
            <p:ph type="pic" idx="1"/>
          </p:nvPr>
        </p:nvPicPr>
        <p:blipFill>
          <a:blip r:embed="rId2">
            <a:extLst>
              <a:ext uri="{28A0092B-C50C-407E-A947-70E740481C1C}">
                <a14:useLocalDpi xmlns:a14="http://schemas.microsoft.com/office/drawing/2010/main" val="0"/>
              </a:ext>
            </a:extLst>
          </a:blip>
          <a:srcRect l="11338" r="11338"/>
          <a:stretch>
            <a:fillRect/>
          </a:stretch>
        </p:blipFill>
        <p:spPr/>
      </p:pic>
    </p:spTree>
    <p:extLst>
      <p:ext uri="{BB962C8B-B14F-4D97-AF65-F5344CB8AC3E}">
        <p14:creationId xmlns:p14="http://schemas.microsoft.com/office/powerpoint/2010/main" val="6946930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Three Gorges Dam</a:t>
            </a:r>
            <a:endParaRPr lang="en-US" sz="3000" dirty="0"/>
          </a:p>
        </p:txBody>
      </p:sp>
      <p:sp>
        <p:nvSpPr>
          <p:cNvPr id="4" name="Text Placeholder 3"/>
          <p:cNvSpPr>
            <a:spLocks noGrp="1"/>
          </p:cNvSpPr>
          <p:nvPr>
            <p:ph type="body" sz="half" idx="2"/>
          </p:nvPr>
        </p:nvSpPr>
        <p:spPr>
          <a:xfrm>
            <a:off x="164592" y="1728216"/>
            <a:ext cx="2468880" cy="4824984"/>
          </a:xfrm>
        </p:spPr>
        <p:txBody>
          <a:bodyPr>
            <a:normAutofit fontScale="85000" lnSpcReduction="10000"/>
          </a:bodyPr>
          <a:lstStyle/>
          <a:p>
            <a:r>
              <a:rPr lang="en-US" sz="3000" dirty="0" smtClean="0"/>
              <a:t>There can be negative consequences. Dams can affect the life inside the river. They can erode the river bed. Dams also affect people who depend on water downstream from the river. </a:t>
            </a:r>
          </a:p>
        </p:txBody>
      </p:sp>
      <p:pic>
        <p:nvPicPr>
          <p:cNvPr id="7" name="Picture Placeholder 6" descr="Three-Gorges-Dam-area-NASA.jpg"/>
          <p:cNvPicPr>
            <a:picLocks noGrp="1" noChangeAspect="1"/>
          </p:cNvPicPr>
          <p:nvPr>
            <p:ph type="pic" idx="1"/>
          </p:nvPr>
        </p:nvPicPr>
        <p:blipFill>
          <a:blip r:embed="rId2">
            <a:extLst>
              <a:ext uri="{28A0092B-C50C-407E-A947-70E740481C1C}">
                <a14:useLocalDpi xmlns:a14="http://schemas.microsoft.com/office/drawing/2010/main" val="0"/>
              </a:ext>
            </a:extLst>
          </a:blip>
          <a:srcRect t="-26445" b="-26445"/>
          <a:stretch>
            <a:fillRect/>
          </a:stretch>
        </p:blipFill>
        <p:spPr>
          <a:xfrm>
            <a:off x="2903538" y="1484313"/>
            <a:ext cx="6248400" cy="5373687"/>
          </a:xfrm>
        </p:spPr>
      </p:pic>
    </p:spTree>
    <p:extLst>
      <p:ext uri="{BB962C8B-B14F-4D97-AF65-F5344CB8AC3E}">
        <p14:creationId xmlns:p14="http://schemas.microsoft.com/office/powerpoint/2010/main" val="41107836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Outsourcing</a:t>
            </a:r>
            <a:endParaRPr lang="en-US" sz="3000" dirty="0"/>
          </a:p>
        </p:txBody>
      </p:sp>
      <p:sp>
        <p:nvSpPr>
          <p:cNvPr id="4" name="Text Placeholder 3"/>
          <p:cNvSpPr>
            <a:spLocks noGrp="1"/>
          </p:cNvSpPr>
          <p:nvPr>
            <p:ph type="body" sz="half" idx="2"/>
          </p:nvPr>
        </p:nvSpPr>
        <p:spPr>
          <a:xfrm>
            <a:off x="3200400" y="1600200"/>
            <a:ext cx="5715000" cy="5105400"/>
          </a:xfrm>
        </p:spPr>
        <p:txBody>
          <a:bodyPr>
            <a:normAutofit fontScale="77500" lnSpcReduction="20000"/>
          </a:bodyPr>
          <a:lstStyle/>
          <a:p>
            <a:r>
              <a:rPr lang="en-US" sz="3000" dirty="0" smtClean="0"/>
              <a:t>You are part of a Board of Directors of a major American corporation that makes phones. Since you are a phenomenally successful businessperson, you are always looking for ways to keep more of your profits. Your biggest problem, as you see it right now, is the fact that the workers that you employ are required to receive a minimum wage and other payments like Social Security.  You are also required to make sure working conditions are safe. Most workers expect to receive health insurance and retirement benefits.  This makes every worker cost quit a bit of what you consider to be YOUR money. What can you do to increase your profits.? </a:t>
            </a:r>
          </a:p>
        </p:txBody>
      </p:sp>
      <p:pic>
        <p:nvPicPr>
          <p:cNvPr id="5" name="Picture 4" descr="saving-money-tips-stacks-of-dollars-ca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114800"/>
            <a:ext cx="2436697" cy="1828800"/>
          </a:xfrm>
          <a:prstGeom prst="rect">
            <a:avLst/>
          </a:prstGeom>
        </p:spPr>
      </p:pic>
      <p:pic>
        <p:nvPicPr>
          <p:cNvPr id="8" name="Picture 7" descr="saving-money-tips-stacks-of-dollars-ca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2436697" cy="1828800"/>
          </a:xfrm>
          <a:prstGeom prst="rect">
            <a:avLst/>
          </a:prstGeom>
        </p:spPr>
      </p:pic>
    </p:spTree>
    <p:extLst>
      <p:ext uri="{BB962C8B-B14F-4D97-AF65-F5344CB8AC3E}">
        <p14:creationId xmlns:p14="http://schemas.microsoft.com/office/powerpoint/2010/main" val="32317306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Physical Geography</a:t>
            </a:r>
            <a:endParaRPr lang="en-US" sz="3600" dirty="0"/>
          </a:p>
        </p:txBody>
      </p:sp>
      <p:pic>
        <p:nvPicPr>
          <p:cNvPr id="5" name="Picture Placeholder 4" descr="seasiamapOK.jpg"/>
          <p:cNvPicPr>
            <a:picLocks noGrp="1" noChangeAspect="1"/>
          </p:cNvPicPr>
          <p:nvPr>
            <p:ph type="pic" idx="1"/>
          </p:nvPr>
        </p:nvPicPr>
        <p:blipFill>
          <a:blip r:embed="rId2" cstate="print"/>
          <a:srcRect t="2789" b="2789"/>
          <a:stretch>
            <a:fillRect/>
          </a:stretch>
        </p:blipFill>
        <p:spPr/>
      </p:pic>
      <p:sp>
        <p:nvSpPr>
          <p:cNvPr id="4" name="Text Placeholder 3"/>
          <p:cNvSpPr>
            <a:spLocks noGrp="1"/>
          </p:cNvSpPr>
          <p:nvPr>
            <p:ph type="body" sz="half" idx="2"/>
          </p:nvPr>
        </p:nvSpPr>
        <p:spPr/>
        <p:txBody>
          <a:bodyPr/>
          <a:lstStyle/>
          <a:p>
            <a:r>
              <a:rPr lang="en-US" sz="1800" b="1" dirty="0" smtClean="0"/>
              <a:t>--East Asia:</a:t>
            </a:r>
          </a:p>
          <a:p>
            <a:r>
              <a:rPr lang="en-US" sz="1800" b="1" dirty="0" smtClean="0"/>
              <a:t>Asian Continent: China, Mongolia</a:t>
            </a:r>
          </a:p>
          <a:p>
            <a:r>
              <a:rPr lang="en-US" sz="1800" b="1" dirty="0" smtClean="0"/>
              <a:t>Islands: Japan, Taiwan</a:t>
            </a:r>
          </a:p>
          <a:p>
            <a:r>
              <a:rPr lang="en-US" sz="1800" b="1" dirty="0" smtClean="0"/>
              <a:t>Peninsula: North Korea, South Korea</a:t>
            </a:r>
          </a:p>
          <a:p>
            <a:endParaRPr lang="en-US" sz="1800" b="1" dirty="0" smtClean="0"/>
          </a:p>
          <a:p>
            <a:r>
              <a:rPr lang="en-US" sz="1800" b="1" dirty="0" smtClean="0"/>
              <a:t>--Southeast Asia</a:t>
            </a:r>
          </a:p>
          <a:p>
            <a:r>
              <a:rPr lang="en-US" sz="1800" b="1" dirty="0" smtClean="0"/>
              <a:t>Indochina Peninsula: Vietnam, Laos, Cambodia, Thailand, Myanmar</a:t>
            </a:r>
          </a:p>
          <a:p>
            <a:r>
              <a:rPr lang="en-US" sz="1800" b="1" dirty="0" smtClean="0"/>
              <a:t>Malay Peninsula: Malaysia, Singapore</a:t>
            </a:r>
          </a:p>
          <a:p>
            <a:r>
              <a:rPr lang="en-US" sz="1800" b="1" dirty="0" smtClean="0"/>
              <a:t>Islands: Indonesia, Brunei, Philippines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Climate</a:t>
            </a:r>
            <a:endParaRPr lang="en-US" sz="4400" b="1" dirty="0"/>
          </a:p>
        </p:txBody>
      </p:sp>
      <p:pic>
        <p:nvPicPr>
          <p:cNvPr id="5" name="Picture Placeholder 4" descr="rain-forest-nias-island-indonesia_23909_990x742.jpg"/>
          <p:cNvPicPr>
            <a:picLocks noGrp="1" noChangeAspect="1"/>
          </p:cNvPicPr>
          <p:nvPr>
            <p:ph type="pic" idx="1"/>
          </p:nvPr>
        </p:nvPicPr>
        <p:blipFill>
          <a:blip r:embed="rId2" cstate="print"/>
          <a:srcRect l="6381" r="6381"/>
          <a:stretch>
            <a:fillRect/>
          </a:stretch>
        </p:blipFill>
        <p:spPr/>
      </p:pic>
      <p:sp>
        <p:nvSpPr>
          <p:cNvPr id="4" name="Text Placeholder 3"/>
          <p:cNvSpPr>
            <a:spLocks noGrp="1"/>
          </p:cNvSpPr>
          <p:nvPr>
            <p:ph type="body" sz="half" idx="2"/>
          </p:nvPr>
        </p:nvSpPr>
        <p:spPr/>
        <p:txBody>
          <a:bodyPr>
            <a:normAutofit/>
          </a:bodyPr>
          <a:lstStyle/>
          <a:p>
            <a:r>
              <a:rPr lang="en-US" sz="2000" b="1" dirty="0" smtClean="0"/>
              <a:t>Monsoons are important in both East Asia and Southeast Asia</a:t>
            </a:r>
          </a:p>
          <a:p>
            <a:endParaRPr lang="en-US" sz="2000" b="1" dirty="0" smtClean="0"/>
          </a:p>
          <a:p>
            <a:r>
              <a:rPr lang="en-US" sz="2000" b="1" dirty="0" smtClean="0"/>
              <a:t>Climates include Tropical Rain Forest, Humid Subtropical, Humid Continental, Marine West Coast, and Highland</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Natural Resources</a:t>
            </a:r>
            <a:endParaRPr lang="en-US" sz="3600" dirty="0"/>
          </a:p>
        </p:txBody>
      </p:sp>
      <p:pic>
        <p:nvPicPr>
          <p:cNvPr id="5" name="Picture Placeholder 4" descr="ore-mining.jpg"/>
          <p:cNvPicPr>
            <a:picLocks noGrp="1" noChangeAspect="1"/>
          </p:cNvPicPr>
          <p:nvPr>
            <p:ph type="pic" idx="1"/>
          </p:nvPr>
        </p:nvPicPr>
        <p:blipFill>
          <a:blip r:embed="rId2" cstate="print"/>
          <a:srcRect l="3093" r="3093"/>
          <a:stretch>
            <a:fillRect/>
          </a:stretch>
        </p:blipFill>
        <p:spPr/>
      </p:pic>
      <p:sp>
        <p:nvSpPr>
          <p:cNvPr id="4" name="Text Placeholder 3"/>
          <p:cNvSpPr>
            <a:spLocks noGrp="1"/>
          </p:cNvSpPr>
          <p:nvPr>
            <p:ph type="body" sz="half" idx="2"/>
          </p:nvPr>
        </p:nvSpPr>
        <p:spPr/>
        <p:txBody>
          <a:bodyPr>
            <a:noAutofit/>
          </a:bodyPr>
          <a:lstStyle/>
          <a:p>
            <a:r>
              <a:rPr lang="en-US" sz="2000" b="1" u="sng" dirty="0" smtClean="0"/>
              <a:t>Renewable</a:t>
            </a:r>
          </a:p>
          <a:p>
            <a:r>
              <a:rPr lang="en-US" sz="2000" b="1" dirty="0" smtClean="0"/>
              <a:t>Several major rivers including Hwang He (Yellow), Chiang Jiang (Yangtze), Xi, and Mekong</a:t>
            </a:r>
          </a:p>
          <a:p>
            <a:r>
              <a:rPr lang="en-US" sz="2000" b="1" dirty="0" smtClean="0"/>
              <a:t>The Sea of Japan, South and East China Sea</a:t>
            </a:r>
          </a:p>
          <a:p>
            <a:endParaRPr lang="en-US" sz="2000" b="1" dirty="0" smtClean="0"/>
          </a:p>
          <a:p>
            <a:r>
              <a:rPr lang="en-US" sz="2000" b="1" u="sng" dirty="0" smtClean="0"/>
              <a:t>Nonrenewable</a:t>
            </a:r>
          </a:p>
          <a:p>
            <a:r>
              <a:rPr lang="en-US" sz="2000" b="1" dirty="0" smtClean="0"/>
              <a:t>Large deposits of minerals throughout the regions</a:t>
            </a:r>
          </a:p>
          <a:p>
            <a:r>
              <a:rPr lang="en-US" sz="2000" b="1" dirty="0" smtClean="0"/>
              <a:t>Indonesia has a lot of oil</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Population</a:t>
            </a:r>
            <a:endParaRPr lang="en-US" sz="4000" dirty="0"/>
          </a:p>
        </p:txBody>
      </p:sp>
      <p:pic>
        <p:nvPicPr>
          <p:cNvPr id="5" name="Picture Placeholder 4" descr="beijing.jpg"/>
          <p:cNvPicPr>
            <a:picLocks noGrp="1" noChangeAspect="1"/>
          </p:cNvPicPr>
          <p:nvPr>
            <p:ph type="pic" idx="1"/>
          </p:nvPr>
        </p:nvPicPr>
        <p:blipFill>
          <a:blip r:embed="rId2" cstate="print"/>
          <a:srcRect l="1551" r="1551"/>
          <a:stretch>
            <a:fillRect/>
          </a:stretch>
        </p:blipFill>
        <p:spPr/>
      </p:pic>
      <p:sp>
        <p:nvSpPr>
          <p:cNvPr id="4" name="Text Placeholder 3"/>
          <p:cNvSpPr>
            <a:spLocks noGrp="1"/>
          </p:cNvSpPr>
          <p:nvPr>
            <p:ph type="body" sz="half" idx="2"/>
          </p:nvPr>
        </p:nvSpPr>
        <p:spPr/>
        <p:txBody>
          <a:bodyPr>
            <a:noAutofit/>
          </a:bodyPr>
          <a:lstStyle/>
          <a:p>
            <a:r>
              <a:rPr lang="en-US" sz="2000" b="1" dirty="0" smtClean="0"/>
              <a:t>-China has the highest population in the world</a:t>
            </a:r>
          </a:p>
          <a:p>
            <a:endParaRPr lang="en-US" sz="2000" b="1" dirty="0" smtClean="0"/>
          </a:p>
          <a:p>
            <a:r>
              <a:rPr lang="en-US" sz="2000" b="1" dirty="0" smtClean="0"/>
              <a:t>-Indonesia has the fourth largest population in the world</a:t>
            </a:r>
          </a:p>
          <a:p>
            <a:endParaRPr lang="en-US" sz="2000" b="1" dirty="0" smtClean="0"/>
          </a:p>
          <a:p>
            <a:r>
              <a:rPr lang="en-US" sz="2000" b="1" dirty="0" smtClean="0"/>
              <a:t>-Both regions are increasingly urbanized</a:t>
            </a:r>
          </a:p>
          <a:p>
            <a:endParaRPr lang="en-US" sz="2000" b="1" dirty="0" smtClean="0"/>
          </a:p>
          <a:p>
            <a:r>
              <a:rPr lang="en-US" sz="2000" b="1" dirty="0" smtClean="0"/>
              <a:t>-Urbanization means people live more and more in cities</a:t>
            </a:r>
            <a:endParaRPr lang="en-US" sz="2000" b="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History</a:t>
            </a:r>
            <a:endParaRPr lang="en-US" sz="4400" b="1" dirty="0"/>
          </a:p>
        </p:txBody>
      </p:sp>
      <p:sp>
        <p:nvSpPr>
          <p:cNvPr id="4" name="Text Placeholder 3"/>
          <p:cNvSpPr>
            <a:spLocks noGrp="1"/>
          </p:cNvSpPr>
          <p:nvPr>
            <p:ph type="body" sz="half" idx="2"/>
          </p:nvPr>
        </p:nvSpPr>
        <p:spPr/>
        <p:txBody>
          <a:bodyPr>
            <a:normAutofit/>
          </a:bodyPr>
          <a:lstStyle/>
          <a:p>
            <a:r>
              <a:rPr lang="en-US" sz="3200" b="1" dirty="0" smtClean="0"/>
              <a:t>Yeah, right</a:t>
            </a:r>
            <a:endParaRPr lang="en-US" sz="3200" b="1" dirty="0"/>
          </a:p>
        </p:txBody>
      </p:sp>
      <p:pic>
        <p:nvPicPr>
          <p:cNvPr id="7" name="Picture Placeholder 6" descr="ancient_warriors.jpg"/>
          <p:cNvPicPr>
            <a:picLocks noGrp="1" noChangeAspect="1"/>
          </p:cNvPicPr>
          <p:nvPr>
            <p:ph type="pic" idx="1"/>
          </p:nvPr>
        </p:nvPicPr>
        <p:blipFill>
          <a:blip r:embed="rId2" cstate="print"/>
          <a:srcRect l="11265" r="1126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History</a:t>
            </a:r>
            <a:endParaRPr lang="en-US" sz="4000" b="1" dirty="0"/>
          </a:p>
        </p:txBody>
      </p:sp>
      <p:pic>
        <p:nvPicPr>
          <p:cNvPr id="5" name="Picture Placeholder 4" descr="Hiroshima - 1945.jpg"/>
          <p:cNvPicPr>
            <a:picLocks noGrp="1" noChangeAspect="1"/>
          </p:cNvPicPr>
          <p:nvPr>
            <p:ph type="pic" idx="1"/>
          </p:nvPr>
        </p:nvPicPr>
        <p:blipFill>
          <a:blip r:embed="rId2" cstate="print"/>
          <a:srcRect l="24767" r="24767"/>
          <a:stretch>
            <a:fillRect/>
          </a:stretch>
        </p:blipFill>
        <p:spPr>
          <a:xfrm>
            <a:off x="3200400" y="1524000"/>
            <a:ext cx="2667000" cy="2293804"/>
          </a:xfrm>
        </p:spPr>
      </p:pic>
      <p:sp>
        <p:nvSpPr>
          <p:cNvPr id="4" name="Text Placeholder 3"/>
          <p:cNvSpPr>
            <a:spLocks noGrp="1"/>
          </p:cNvSpPr>
          <p:nvPr>
            <p:ph type="body" sz="half" idx="2"/>
          </p:nvPr>
        </p:nvSpPr>
        <p:spPr>
          <a:xfrm>
            <a:off x="164592" y="1728216"/>
            <a:ext cx="2807208" cy="4596384"/>
          </a:xfrm>
        </p:spPr>
        <p:txBody>
          <a:bodyPr>
            <a:noAutofit/>
          </a:bodyPr>
          <a:lstStyle/>
          <a:p>
            <a:r>
              <a:rPr lang="en-US" sz="1800" b="1" dirty="0" smtClean="0"/>
              <a:t>WW2 and Asia</a:t>
            </a:r>
          </a:p>
          <a:p>
            <a:pPr marL="342900" indent="-342900">
              <a:buAutoNum type="arabicPeriod"/>
            </a:pPr>
            <a:r>
              <a:rPr lang="en-US" sz="1800" b="1" dirty="0" smtClean="0"/>
              <a:t>US drops atomic bombs on Japan and wins war in Pacific</a:t>
            </a:r>
          </a:p>
          <a:p>
            <a:pPr marL="342900" indent="-342900">
              <a:buAutoNum type="arabicPeriod"/>
            </a:pPr>
            <a:r>
              <a:rPr lang="en-US" sz="1800" b="1" dirty="0" smtClean="0"/>
              <a:t>China becomes a Communist country in 1949</a:t>
            </a:r>
          </a:p>
          <a:p>
            <a:pPr marL="342900" indent="-342900">
              <a:buAutoNum type="arabicPeriod"/>
            </a:pPr>
            <a:r>
              <a:rPr lang="en-US" sz="1800" b="1" dirty="0" smtClean="0"/>
              <a:t>Taiwan becomes the home of the Chinese who did not want to be Communist</a:t>
            </a:r>
          </a:p>
          <a:p>
            <a:pPr marL="342900" indent="-342900">
              <a:buAutoNum type="arabicPeriod"/>
            </a:pPr>
            <a:r>
              <a:rPr lang="en-US" sz="1800" b="1" dirty="0" smtClean="0"/>
              <a:t>Korea is divided into North and South</a:t>
            </a:r>
          </a:p>
          <a:p>
            <a:pPr marL="342900" indent="-342900">
              <a:buAutoNum type="arabicPeriod"/>
            </a:pPr>
            <a:r>
              <a:rPr lang="en-US" sz="1800" b="1" dirty="0" smtClean="0"/>
              <a:t>Many colonies try to gain independence</a:t>
            </a:r>
          </a:p>
        </p:txBody>
      </p:sp>
      <p:pic>
        <p:nvPicPr>
          <p:cNvPr id="6" name="Picture 5" descr="hiroshima-shadow-2.png"/>
          <p:cNvPicPr>
            <a:picLocks noChangeAspect="1"/>
          </p:cNvPicPr>
          <p:nvPr/>
        </p:nvPicPr>
        <p:blipFill>
          <a:blip r:embed="rId3" cstate="print"/>
          <a:stretch>
            <a:fillRect/>
          </a:stretch>
        </p:blipFill>
        <p:spPr>
          <a:xfrm>
            <a:off x="6019800" y="1524000"/>
            <a:ext cx="2667000" cy="2300515"/>
          </a:xfrm>
          <a:prstGeom prst="rect">
            <a:avLst/>
          </a:prstGeom>
        </p:spPr>
      </p:pic>
      <p:pic>
        <p:nvPicPr>
          <p:cNvPr id="7" name="Picture 6" descr="thCAHMZDLL.jpg"/>
          <p:cNvPicPr>
            <a:picLocks noChangeAspect="1"/>
          </p:cNvPicPr>
          <p:nvPr/>
        </p:nvPicPr>
        <p:blipFill>
          <a:blip r:embed="rId4" cstate="print"/>
          <a:stretch>
            <a:fillRect/>
          </a:stretch>
        </p:blipFill>
        <p:spPr>
          <a:xfrm>
            <a:off x="4800600" y="4000500"/>
            <a:ext cx="2390775" cy="2857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Culture</a:t>
            </a:r>
            <a:endParaRPr lang="en-US" sz="3600" b="1" dirty="0"/>
          </a:p>
        </p:txBody>
      </p:sp>
      <p:pic>
        <p:nvPicPr>
          <p:cNvPr id="5" name="Picture Placeholder 4" descr="1233210587_1.jpg"/>
          <p:cNvPicPr>
            <a:picLocks noGrp="1" noChangeAspect="1"/>
          </p:cNvPicPr>
          <p:nvPr>
            <p:ph type="pic" idx="1"/>
          </p:nvPr>
        </p:nvPicPr>
        <p:blipFill>
          <a:blip r:embed="rId2" cstate="print"/>
          <a:srcRect l="11163" r="11163"/>
          <a:stretch>
            <a:fillRect/>
          </a:stretch>
        </p:blipFill>
        <p:spPr/>
      </p:pic>
      <p:sp>
        <p:nvSpPr>
          <p:cNvPr id="4" name="Text Placeholder 3"/>
          <p:cNvSpPr>
            <a:spLocks noGrp="1"/>
          </p:cNvSpPr>
          <p:nvPr>
            <p:ph type="body" sz="half" idx="2"/>
          </p:nvPr>
        </p:nvSpPr>
        <p:spPr/>
        <p:txBody>
          <a:bodyPr/>
          <a:lstStyle/>
          <a:p>
            <a:r>
              <a:rPr lang="en-US" sz="2800" b="1" dirty="0" smtClean="0">
                <a:latin typeface="+mj-lt"/>
              </a:rPr>
              <a:t>Major Religion: Buddhism</a:t>
            </a:r>
          </a:p>
          <a:p>
            <a:endParaRPr lang="en-US"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11352"/>
          </a:xfrm>
        </p:spPr>
        <p:txBody>
          <a:bodyPr>
            <a:normAutofit/>
          </a:bodyPr>
          <a:lstStyle/>
          <a:p>
            <a:r>
              <a:rPr lang="en-US" sz="3200" b="1" dirty="0" smtClean="0"/>
              <a:t>Economy</a:t>
            </a:r>
            <a:endParaRPr lang="en-US" sz="3200" b="1" dirty="0"/>
          </a:p>
        </p:txBody>
      </p:sp>
      <p:pic>
        <p:nvPicPr>
          <p:cNvPr id="5" name="Picture Placeholder 4" descr="154db370a169ef6d1627e168391a9881-orig.jpg"/>
          <p:cNvPicPr>
            <a:picLocks noGrp="1" noChangeAspect="1"/>
          </p:cNvPicPr>
          <p:nvPr>
            <p:ph type="pic" idx="1"/>
          </p:nvPr>
        </p:nvPicPr>
        <p:blipFill>
          <a:blip r:embed="rId2" cstate="print"/>
          <a:srcRect l="11037" r="11037"/>
          <a:stretch>
            <a:fillRect/>
          </a:stretch>
        </p:blipFill>
        <p:spPr/>
      </p:pic>
      <p:sp>
        <p:nvSpPr>
          <p:cNvPr id="4" name="Text Placeholder 3"/>
          <p:cNvSpPr>
            <a:spLocks noGrp="1"/>
          </p:cNvSpPr>
          <p:nvPr>
            <p:ph type="body" sz="half" idx="2"/>
          </p:nvPr>
        </p:nvSpPr>
        <p:spPr>
          <a:xfrm>
            <a:off x="152400" y="1524000"/>
            <a:ext cx="2731008" cy="5129784"/>
          </a:xfrm>
        </p:spPr>
        <p:txBody>
          <a:bodyPr>
            <a:noAutofit/>
          </a:bodyPr>
          <a:lstStyle/>
          <a:p>
            <a:r>
              <a:rPr lang="en-US" sz="1800" b="1" dirty="0" smtClean="0"/>
              <a:t>Some of the countries are developed, like Japan, Singapore, and South Korea</a:t>
            </a:r>
          </a:p>
          <a:p>
            <a:endParaRPr lang="en-US" sz="1800" b="1" dirty="0" smtClean="0"/>
          </a:p>
          <a:p>
            <a:r>
              <a:rPr lang="en-US" sz="1800" b="1" dirty="0" smtClean="0"/>
              <a:t>Most of the countries are in the middle. They aren’t </a:t>
            </a:r>
            <a:r>
              <a:rPr lang="en-US" sz="1800" b="1" dirty="0" err="1" smtClean="0"/>
              <a:t>develoPED</a:t>
            </a:r>
            <a:r>
              <a:rPr lang="en-US" sz="1800" b="1" dirty="0" smtClean="0"/>
              <a:t> but they are not super poor, either. </a:t>
            </a:r>
          </a:p>
          <a:p>
            <a:r>
              <a:rPr lang="en-US" sz="1800" b="1" dirty="0" smtClean="0"/>
              <a:t>This would include China, Vietnam, and Taiwan.</a:t>
            </a:r>
          </a:p>
          <a:p>
            <a:endParaRPr lang="en-US" sz="1800" b="1" dirty="0" smtClean="0"/>
          </a:p>
          <a:p>
            <a:r>
              <a:rPr lang="en-US" sz="1800" b="1" dirty="0" smtClean="0"/>
              <a:t>Some countries are </a:t>
            </a:r>
            <a:r>
              <a:rPr lang="en-US" sz="1800" b="1" dirty="0" err="1" smtClean="0"/>
              <a:t>develoPING</a:t>
            </a:r>
            <a:r>
              <a:rPr lang="en-US" sz="1800" b="1" dirty="0" smtClean="0"/>
              <a:t>: Cambodia, Laos, Mongolia. </a:t>
            </a:r>
          </a:p>
          <a:p>
            <a:endParaRPr lang="en-US" sz="1800" b="1" dirty="0" smtClean="0"/>
          </a:p>
          <a:p>
            <a:r>
              <a:rPr lang="en-US" sz="1800" b="1" dirty="0" smtClean="0"/>
              <a:t>Many countries benefit from outsourcing.</a:t>
            </a:r>
            <a:endParaRPr lang="en-US" sz="1800" b="1"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1732</TotalTime>
  <Words>570</Words>
  <Application>Microsoft Macintosh PowerPoint</Application>
  <PresentationFormat>On-screen Show (4:3)</PresentationFormat>
  <Paragraphs>86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East/ Southeast Asia Super Ultimate Mega Unit!!!!!!</vt:lpstr>
      <vt:lpstr>Physical Geography</vt:lpstr>
      <vt:lpstr>Climate</vt:lpstr>
      <vt:lpstr>Natural Resources</vt:lpstr>
      <vt:lpstr>Population</vt:lpstr>
      <vt:lpstr>History</vt:lpstr>
      <vt:lpstr>History</vt:lpstr>
      <vt:lpstr>Culture</vt:lpstr>
      <vt:lpstr>Economy</vt:lpstr>
      <vt:lpstr>Environment</vt:lpstr>
      <vt:lpstr>Population Density</vt:lpstr>
      <vt:lpstr>Three Gorges Dam</vt:lpstr>
      <vt:lpstr>Three Gorgres Dam</vt:lpstr>
      <vt:lpstr>Three Gorges Dam</vt:lpstr>
      <vt:lpstr>Outsourcing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Southeast Asia Super Mega Unit!!!!!!</dc:title>
  <dc:creator>Windows User</dc:creator>
  <cp:lastModifiedBy>SMART Board</cp:lastModifiedBy>
  <cp:revision>18</cp:revision>
  <dcterms:created xsi:type="dcterms:W3CDTF">2013-03-28T13:05:38Z</dcterms:created>
  <dcterms:modified xsi:type="dcterms:W3CDTF">2015-04-16T15:05:42Z</dcterms:modified>
</cp:coreProperties>
</file>