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12" autoAdjust="0"/>
  </p:normalViewPr>
  <p:slideViewPr>
    <p:cSldViewPr snapToGrid="0" snapToObjects="1">
      <p:cViewPr varScale="1">
        <p:scale>
          <a:sx n="79" d="100"/>
          <a:sy n="79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10" name="Picture 9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1" name="Picture 10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16862"/>
            <a:stretch>
              <a:fillRect/>
            </a:stretch>
          </p:blipFill>
          <p:spPr>
            <a:xfrm>
              <a:off x="0" y="0"/>
              <a:ext cx="7467600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7428309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5"/>
          <p:cNvGrpSpPr/>
          <p:nvPr/>
        </p:nvGrpSpPr>
        <p:grpSpPr>
          <a:xfrm>
            <a:off x="0" y="0"/>
            <a:ext cx="1581220" cy="6858000"/>
            <a:chOff x="134471" y="0"/>
            <a:chExt cx="1581220" cy="685800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l="1471" r="83676"/>
            <a:stretch>
              <a:fillRect/>
            </a:stretch>
          </p:blipFill>
          <p:spPr>
            <a:xfrm>
              <a:off x="134471" y="0"/>
              <a:ext cx="1358153" cy="6858000"/>
            </a:xfrm>
            <a:prstGeom prst="rect">
              <a:avLst/>
            </a:prstGeom>
          </p:spPr>
        </p:pic>
        <p:pic>
          <p:nvPicPr>
            <p:cNvPr id="9" name="Picture 8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447800" y="0"/>
              <a:ext cx="267891" cy="6858000"/>
            </a:xfrm>
            <a:prstGeom prst="rect">
              <a:avLst/>
            </a:prstGeom>
          </p:spPr>
        </p:pic>
      </p:grpSp>
      <p:grpSp>
        <p:nvGrpSpPr>
          <p:cNvPr id="11" name="Group 16"/>
          <p:cNvGrpSpPr/>
          <p:nvPr/>
        </p:nvGrpSpPr>
        <p:grpSpPr>
          <a:xfrm>
            <a:off x="7546266" y="0"/>
            <a:ext cx="1597734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r="85125"/>
            <a:stretch>
              <a:fillRect/>
            </a:stretch>
          </p:blipFill>
          <p:spPr>
            <a:xfrm>
              <a:off x="7651376" y="0"/>
              <a:ext cx="136017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7413812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 anchorCtr="0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pic>
        <p:nvPicPr>
          <p:cNvPr id="15" name="Picture 14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841209"/>
            <a:ext cx="6035040" cy="340391"/>
          </a:xfrm>
          <a:prstGeom prst="rect">
            <a:avLst/>
          </a:prstGeom>
        </p:spPr>
      </p:pic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 anchorCtr="0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9"/>
          <p:cNvGrpSpPr/>
          <p:nvPr/>
        </p:nvGrpSpPr>
        <p:grpSpPr>
          <a:xfrm>
            <a:off x="0" y="0"/>
            <a:ext cx="9144000" cy="1191256"/>
            <a:chOff x="0" y="0"/>
            <a:chExt cx="9144000" cy="1191256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9" name="Picture 8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grpSp>
        <p:nvGrpSpPr>
          <p:cNvPr id="10" name="Group 10"/>
          <p:cNvGrpSpPr/>
          <p:nvPr/>
        </p:nvGrpSpPr>
        <p:grpSpPr>
          <a:xfrm flipV="1">
            <a:off x="0" y="5666744"/>
            <a:ext cx="9144000" cy="1191256"/>
            <a:chOff x="0" y="0"/>
            <a:chExt cx="9144000" cy="1191256"/>
          </a:xfrm>
        </p:grpSpPr>
        <p:pic>
          <p:nvPicPr>
            <p:cNvPr id="12" name="Picture 11" descr="Overlay-Blank.jpg"/>
            <p:cNvPicPr>
              <a:picLocks noChangeAspect="1"/>
            </p:cNvPicPr>
            <p:nvPr userDrawn="1"/>
          </p:nvPicPr>
          <p:blipFill>
            <a:blip r:embed="rId2"/>
            <a:srcRect b="85555"/>
            <a:stretch>
              <a:fillRect/>
            </a:stretch>
          </p:blipFill>
          <p:spPr>
            <a:xfrm>
              <a:off x="0" y="0"/>
              <a:ext cx="9144000" cy="990600"/>
            </a:xfrm>
            <a:prstGeom prst="rect">
              <a:avLst/>
            </a:prstGeom>
          </p:spPr>
        </p:pic>
        <p:pic>
          <p:nvPicPr>
            <p:cNvPr id="13" name="Picture 12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V="1">
              <a:off x="0" y="923365"/>
              <a:ext cx="9144000" cy="267891"/>
            </a:xfrm>
            <a:prstGeom prst="rect">
              <a:avLst/>
            </a:prstGeom>
          </p:spPr>
        </p:pic>
      </p:grpSp>
      <p:pic>
        <p:nvPicPr>
          <p:cNvPr id="14" name="Picture 13" descr="HR-Colo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3258805"/>
            <a:ext cx="6035040" cy="340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0" name="Picture 9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11" name="Picture 10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12" name="Picture 11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4766048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5" name="Picture 14" descr="Overlay-HorizontalBridge.jpg"/>
          <p:cNvPicPr>
            <a:picLocks noChangeAspect="1"/>
          </p:cNvPicPr>
          <p:nvPr/>
        </p:nvPicPr>
        <p:blipFill>
          <a:blip r:embed="rId3"/>
          <a:srcRect t="23425" r="61031" b="39764"/>
          <a:stretch>
            <a:fillRect/>
          </a:stretch>
        </p:blipFill>
        <p:spPr>
          <a:xfrm>
            <a:off x="780052" y="2460812"/>
            <a:ext cx="3563348" cy="9861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372650"/>
            <a:ext cx="9144000" cy="5485350"/>
            <a:chOff x="0" y="1372650"/>
            <a:chExt cx="9144000" cy="5485350"/>
          </a:xfrm>
        </p:grpSpPr>
        <p:pic>
          <p:nvPicPr>
            <p:cNvPr id="7" name="Picture 6" descr="Overlay-Blank.jpg"/>
            <p:cNvPicPr>
              <a:picLocks noChangeAspect="1"/>
            </p:cNvPicPr>
            <p:nvPr userDrawn="1"/>
          </p:nvPicPr>
          <p:blipFill>
            <a:blip r:embed="rId2"/>
            <a:srcRect t="23333"/>
            <a:stretch>
              <a:fillRect/>
            </a:stretch>
          </p:blipFill>
          <p:spPr>
            <a:xfrm>
              <a:off x="0" y="1600200"/>
              <a:ext cx="9144000" cy="5257800"/>
            </a:xfrm>
            <a:prstGeom prst="rect">
              <a:avLst/>
            </a:prstGeom>
          </p:spPr>
        </p:pic>
        <p:pic>
          <p:nvPicPr>
            <p:cNvPr id="8" name="Picture 7" descr="Overlay-Horizont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0" y="1372650"/>
              <a:ext cx="9144000" cy="26789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Blan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1"/>
          <p:cNvGrpSpPr/>
          <p:nvPr/>
        </p:nvGrpSpPr>
        <p:grpSpPr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9" name="Picture 8" descr="Overlay-Blank.jpg"/>
            <p:cNvPicPr>
              <a:picLocks noChangeAspect="1"/>
            </p:cNvPicPr>
            <p:nvPr userDrawn="1"/>
          </p:nvPicPr>
          <p:blipFill>
            <a:blip r:embed="rId2"/>
            <a:srcRect l="4302" r="46875"/>
            <a:stretch>
              <a:fillRect/>
            </a:stretch>
          </p:blipFill>
          <p:spPr>
            <a:xfrm>
              <a:off x="4495800" y="0"/>
              <a:ext cx="4648200" cy="6858000"/>
            </a:xfrm>
            <a:prstGeom prst="rect">
              <a:avLst/>
            </a:prstGeom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 flipH="1">
              <a:off x="4267200" y="0"/>
              <a:ext cx="267891" cy="685800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162" y="40341"/>
            <a:ext cx="7570787" cy="141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162" y="1761565"/>
            <a:ext cx="7570787" cy="4289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040A78-2A4B-4566-8626-79DE0D4C1085}" type="datetimeFigureOut">
              <a:rPr lang="en-US" smtClean="0"/>
              <a:t>9/5/14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203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lnSpc>
          <a:spcPts val="6000"/>
        </a:lnSpc>
        <a:spcBef>
          <a:spcPct val="0"/>
        </a:spcBef>
        <a:buNone/>
        <a:defRPr sz="5400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4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Laying the Foundation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Settlement Patterns, Climate, Population Density, and a Brief History of 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51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BHOH Timeline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2914" y="2166176"/>
            <a:ext cx="80304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/>
              <a:t>Hunter-gatherer groups—Over 12,000 years ago (10,000 BC)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Agricultural Revolution/ Rise of Cultural Hearths (also known as Early Civilization)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—After 10,000 BC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Industrial  Revolution—1700s AD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Information Revolution—1970s AD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0745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BHOH Notes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22914" y="2166176"/>
            <a:ext cx="80304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Hunter-Gatherers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	</a:t>
            </a:r>
            <a:r>
              <a:rPr lang="en-US" sz="3000" dirty="0" smtClean="0"/>
              <a:t>Major Goal-Food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	</a:t>
            </a:r>
            <a:r>
              <a:rPr lang="en-US" sz="3000" dirty="0" smtClean="0"/>
              <a:t>Everybody was a HG before 10,000 BC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	</a:t>
            </a:r>
            <a:r>
              <a:rPr lang="en-US" sz="3000" dirty="0" smtClean="0"/>
              <a:t>Hunted animals, gathered plants that already grew to eat.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	</a:t>
            </a:r>
            <a:r>
              <a:rPr lang="en-US" sz="3000" dirty="0" smtClean="0"/>
              <a:t>Lived in small groups of people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/>
              <a:t>	</a:t>
            </a:r>
            <a:r>
              <a:rPr lang="en-US" sz="3000" dirty="0" smtClean="0"/>
              <a:t>Nomadic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828110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BHOH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93488"/>
          </a:xfrm>
        </p:spPr>
        <p:txBody>
          <a:bodyPr/>
          <a:lstStyle/>
          <a:p>
            <a:r>
              <a:rPr lang="en-US" dirty="0" smtClean="0"/>
              <a:t>Agricultural Revolution</a:t>
            </a:r>
          </a:p>
          <a:p>
            <a:pPr lvl="1"/>
            <a:r>
              <a:rPr lang="en-US" sz="2800" dirty="0" smtClean="0"/>
              <a:t>When people learned how to farm</a:t>
            </a:r>
          </a:p>
          <a:p>
            <a:pPr lvl="1"/>
            <a:r>
              <a:rPr lang="en-US" sz="2800" dirty="0" smtClean="0"/>
              <a:t>People settled in one place</a:t>
            </a:r>
          </a:p>
          <a:p>
            <a:pPr lvl="2"/>
            <a:r>
              <a:rPr lang="en-US" sz="2800" dirty="0" smtClean="0"/>
              <a:t>Found places with lots of light, warmth, good soil </a:t>
            </a:r>
          </a:p>
          <a:p>
            <a:pPr lvl="2"/>
            <a:r>
              <a:rPr lang="en-US" sz="2800" dirty="0" smtClean="0"/>
              <a:t>Often near rivers so they could use the water for irrigation</a:t>
            </a:r>
          </a:p>
          <a:p>
            <a:pPr lvl="1"/>
            <a:r>
              <a:rPr lang="en-US" sz="2800" dirty="0" smtClean="0"/>
              <a:t>Once people figured out how to farm well, there SURPLUS food.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466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BHOH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0" y="1761565"/>
            <a:ext cx="8504925" cy="4893488"/>
          </a:xfrm>
        </p:spPr>
        <p:txBody>
          <a:bodyPr>
            <a:normAutofit/>
          </a:bodyPr>
          <a:lstStyle/>
          <a:p>
            <a:r>
              <a:rPr lang="en-US" dirty="0" smtClean="0"/>
              <a:t>This caused</a:t>
            </a:r>
          </a:p>
          <a:p>
            <a:pPr lvl="1"/>
            <a:r>
              <a:rPr lang="en-US" sz="2600" dirty="0" smtClean="0"/>
              <a:t>Different jobs (specialization or division of labor)</a:t>
            </a:r>
          </a:p>
          <a:p>
            <a:pPr lvl="1"/>
            <a:r>
              <a:rPr lang="en-US" dirty="0" smtClean="0"/>
              <a:t>Towns</a:t>
            </a:r>
          </a:p>
          <a:p>
            <a:pPr lvl="2"/>
            <a:r>
              <a:rPr lang="en-US" sz="2400" dirty="0" smtClean="0"/>
              <a:t>Towns are centers of trade</a:t>
            </a:r>
          </a:p>
          <a:p>
            <a:pPr lvl="2"/>
            <a:r>
              <a:rPr lang="en-US" dirty="0" smtClean="0"/>
              <a:t>Bigger towns eventually become cultural hearths (ancient civilization)</a:t>
            </a:r>
          </a:p>
          <a:p>
            <a:pPr lvl="2"/>
            <a:r>
              <a:rPr lang="en-US" sz="2200" dirty="0" smtClean="0"/>
              <a:t>Governments start</a:t>
            </a:r>
          </a:p>
          <a:p>
            <a:pPr lvl="2"/>
            <a:r>
              <a:rPr lang="en-US" sz="2200" dirty="0" smtClean="0"/>
              <a:t>Writing systems start</a:t>
            </a:r>
          </a:p>
          <a:p>
            <a:pPr lvl="1"/>
            <a:r>
              <a:rPr lang="en-US" sz="2200" dirty="0" smtClean="0"/>
              <a:t>Cultural Hearths</a:t>
            </a:r>
          </a:p>
          <a:p>
            <a:pPr lvl="2"/>
            <a:r>
              <a:rPr lang="en-US" sz="2000" dirty="0" smtClean="0"/>
              <a:t>Are centers of culture</a:t>
            </a:r>
          </a:p>
          <a:p>
            <a:pPr lvl="2"/>
            <a:r>
              <a:rPr lang="en-US" sz="2000" dirty="0" smtClean="0"/>
              <a:t>Causes cultural diffusion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163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BHOH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0" y="1761565"/>
            <a:ext cx="8504925" cy="489348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Industrial Revolution</a:t>
            </a:r>
          </a:p>
          <a:p>
            <a:pPr lvl="2"/>
            <a:r>
              <a:rPr lang="en-US" dirty="0" smtClean="0"/>
              <a:t>Happened in the 1700s </a:t>
            </a:r>
          </a:p>
          <a:p>
            <a:pPr lvl="2"/>
            <a:r>
              <a:rPr lang="en-US" dirty="0" smtClean="0"/>
              <a:t>People began using machines to make stuff</a:t>
            </a:r>
          </a:p>
          <a:p>
            <a:pPr lvl="2"/>
            <a:r>
              <a:rPr lang="en-US" dirty="0" smtClean="0"/>
              <a:t>They liked this because it made stuff</a:t>
            </a:r>
          </a:p>
          <a:p>
            <a:pPr lvl="2"/>
            <a:r>
              <a:rPr lang="en-US" dirty="0" smtClean="0"/>
              <a:t>FASTER!</a:t>
            </a:r>
          </a:p>
          <a:p>
            <a:pPr lvl="2"/>
            <a:r>
              <a:rPr lang="en-US" dirty="0" smtClean="0"/>
              <a:t>EASIER! </a:t>
            </a:r>
          </a:p>
          <a:p>
            <a:pPr lvl="2"/>
            <a:r>
              <a:rPr lang="en-US" dirty="0" smtClean="0"/>
              <a:t>CHEAPER! </a:t>
            </a:r>
          </a:p>
          <a:p>
            <a:pPr lvl="2"/>
            <a:r>
              <a:rPr lang="en-US" dirty="0" smtClean="0"/>
              <a:t>BETTER!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5207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BHOH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0" y="1761565"/>
            <a:ext cx="8504925" cy="4893488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When people use machines to make stuff, that is called manufacturing</a:t>
            </a:r>
          </a:p>
          <a:p>
            <a:pPr lvl="1"/>
            <a:r>
              <a:rPr lang="en-US" sz="3200" dirty="0" smtClean="0"/>
              <a:t>Manufacturing is usually done in factories</a:t>
            </a:r>
          </a:p>
          <a:p>
            <a:pPr lvl="1"/>
            <a:r>
              <a:rPr lang="en-US" sz="3200" dirty="0" smtClean="0"/>
              <a:t>Factories are often called industries</a:t>
            </a:r>
          </a:p>
          <a:p>
            <a:pPr lvl="1"/>
            <a:r>
              <a:rPr lang="en-US" sz="3200" dirty="0" smtClean="0"/>
              <a:t>When a society starts using a lot of manufacturing to make stuff, that is called industrialization. 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3687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BHOH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0" y="1761565"/>
            <a:ext cx="8504925" cy="4893488"/>
          </a:xfrm>
        </p:spPr>
        <p:txBody>
          <a:bodyPr>
            <a:normAutofit/>
          </a:bodyPr>
          <a:lstStyle/>
          <a:p>
            <a:pPr lvl="2"/>
            <a:r>
              <a:rPr lang="en-US" sz="3200" dirty="0" smtClean="0"/>
              <a:t>The Industrial Revolution causes </a:t>
            </a:r>
          </a:p>
          <a:p>
            <a:pPr lvl="3"/>
            <a:r>
              <a:rPr lang="en-US" sz="3200" dirty="0" smtClean="0"/>
              <a:t>People to quit being subsistence farmers</a:t>
            </a:r>
          </a:p>
          <a:p>
            <a:pPr lvl="3"/>
            <a:r>
              <a:rPr lang="en-US" sz="3200" dirty="0" smtClean="0"/>
              <a:t>People to move to cities</a:t>
            </a:r>
          </a:p>
          <a:p>
            <a:pPr lvl="3"/>
            <a:r>
              <a:rPr lang="en-US" sz="3200" dirty="0" smtClean="0"/>
              <a:t>People to have a lot more stuff</a:t>
            </a:r>
          </a:p>
          <a:p>
            <a:pPr lvl="3"/>
            <a:r>
              <a:rPr lang="en-US" sz="3200" dirty="0" smtClean="0"/>
              <a:t>More and new inventions</a:t>
            </a:r>
          </a:p>
          <a:p>
            <a:pPr marL="1035050" lvl="3" indent="0">
              <a:buNone/>
            </a:pPr>
            <a:endParaRPr lang="en-US" sz="32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1721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BHOH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0" y="1761565"/>
            <a:ext cx="8504925" cy="4893488"/>
          </a:xfrm>
        </p:spPr>
        <p:txBody>
          <a:bodyPr>
            <a:normAutofit/>
          </a:bodyPr>
          <a:lstStyle/>
          <a:p>
            <a:pPr lvl="2"/>
            <a:r>
              <a:rPr lang="en-US" sz="3200" dirty="0" smtClean="0"/>
              <a:t>The Information Revolution</a:t>
            </a:r>
          </a:p>
          <a:p>
            <a:pPr lvl="3"/>
            <a:r>
              <a:rPr lang="en-US" sz="3000" dirty="0" smtClean="0"/>
              <a:t>The Industrial Revolution creates advanced machines and technology</a:t>
            </a:r>
          </a:p>
          <a:p>
            <a:pPr lvl="3"/>
            <a:r>
              <a:rPr lang="en-US" sz="3000" dirty="0" smtClean="0"/>
              <a:t>This leads to the Information Revolution</a:t>
            </a:r>
          </a:p>
          <a:p>
            <a:pPr lvl="3"/>
            <a:r>
              <a:rPr lang="en-US" sz="3000" dirty="0" smtClean="0"/>
              <a:t>Computers are invented in the 1940s; the Internet in the 1970s</a:t>
            </a:r>
          </a:p>
          <a:p>
            <a:pPr lvl="3"/>
            <a:r>
              <a:rPr lang="en-US" sz="3000" dirty="0" smtClean="0"/>
              <a:t>Everyone’s life </a:t>
            </a:r>
            <a:r>
              <a:rPr lang="en-US" sz="3000" smtClean="0"/>
              <a:t>changes in the 1990s</a:t>
            </a:r>
            <a:endParaRPr lang="en-US" sz="3000" dirty="0" smtClean="0"/>
          </a:p>
          <a:p>
            <a:pPr marL="1035050" lvl="3" indent="0">
              <a:buNone/>
            </a:pPr>
            <a:endParaRPr lang="en-US" sz="3200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787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Density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Density- how crowded a place is</a:t>
            </a:r>
          </a:p>
          <a:p>
            <a:r>
              <a:rPr lang="en-US" dirty="0" smtClean="0"/>
              <a:t>Dense: Crowded</a:t>
            </a:r>
          </a:p>
          <a:p>
            <a:r>
              <a:rPr lang="en-US" dirty="0" smtClean="0"/>
              <a:t>Sparse: </a:t>
            </a:r>
            <a:r>
              <a:rPr lang="en-US" smtClean="0"/>
              <a:t>Not crowded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3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162" y="1761565"/>
            <a:ext cx="7570787" cy="4823296"/>
          </a:xfrm>
        </p:spPr>
        <p:txBody>
          <a:bodyPr/>
          <a:lstStyle/>
          <a:p>
            <a:r>
              <a:rPr lang="en-US" dirty="0" smtClean="0"/>
              <a:t>Climate-The weather in a place over a long period of time.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closer to the Equator, the hotter it is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closer to water, the more stable the temperature is.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Mountains acts like combs that pulls moisture out of the air.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The higher a place is, the colder it is. </a:t>
            </a:r>
          </a:p>
        </p:txBody>
      </p:sp>
    </p:spTree>
    <p:extLst>
      <p:ext uri="{BB962C8B-B14F-4D97-AF65-F5344CB8AC3E}">
        <p14:creationId xmlns:p14="http://schemas.microsoft.com/office/powerpoint/2010/main" val="4034539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Low-Latitudes or Tropical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Falls in between 23.5 North and 23.5 South.</a:t>
            </a:r>
          </a:p>
          <a:p>
            <a:pPr marL="0" indent="0">
              <a:buNone/>
            </a:pPr>
            <a:r>
              <a:rPr lang="en-US" dirty="0" err="1" smtClean="0"/>
              <a:t>Midlatitudes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 between 23.5 and 66.5.</a:t>
            </a:r>
          </a:p>
          <a:p>
            <a:pPr marL="0" indent="0">
              <a:buNone/>
            </a:pPr>
            <a:r>
              <a:rPr lang="en-US" dirty="0" smtClean="0"/>
              <a:t>High Latitudes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Above 66.5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11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pic>
        <p:nvPicPr>
          <p:cNvPr id="4" name="Content Placeholder 3" descr="latitude_climate_zon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20" r="-17620"/>
          <a:stretch>
            <a:fillRect/>
          </a:stretch>
        </p:blipFill>
        <p:spPr>
          <a:xfrm>
            <a:off x="13611" y="1526685"/>
            <a:ext cx="9137401" cy="5177255"/>
          </a:xfrm>
        </p:spPr>
      </p:pic>
    </p:spTree>
    <p:extLst>
      <p:ext uri="{BB962C8B-B14F-4D97-AF65-F5344CB8AC3E}">
        <p14:creationId xmlns:p14="http://schemas.microsoft.com/office/powerpoint/2010/main" val="3198520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Precipitation—water a place receives</a:t>
            </a:r>
          </a:p>
          <a:p>
            <a:pPr marL="0" indent="0">
              <a:buNone/>
            </a:pPr>
            <a:r>
              <a:rPr lang="en-US" dirty="0" smtClean="0"/>
              <a:t>Vegetation—the type of plants a place has</a:t>
            </a:r>
          </a:p>
          <a:p>
            <a:pPr marL="0" indent="0">
              <a:buNone/>
            </a:pPr>
            <a:r>
              <a:rPr lang="en-US" dirty="0" smtClean="0"/>
              <a:t>Temperature—how hot or cold a place 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832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Tundr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126876"/>
            <a:ext cx="594360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9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101488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774" y="2089655"/>
            <a:ext cx="6415466" cy="2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9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rainfores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113" y="2070100"/>
            <a:ext cx="6008820" cy="398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9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fusion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6357</TotalTime>
  <Words>410</Words>
  <Application>Microsoft Macintosh PowerPoint</Application>
  <PresentationFormat>On-screen Show (4:3)</PresentationFormat>
  <Paragraphs>84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Infusion</vt:lpstr>
      <vt:lpstr>Laying the Foundation Notes</vt:lpstr>
      <vt:lpstr>Population Density </vt:lpstr>
      <vt:lpstr>Climate</vt:lpstr>
      <vt:lpstr>Climate </vt:lpstr>
      <vt:lpstr>Climate</vt:lpstr>
      <vt:lpstr>Climate </vt:lpstr>
      <vt:lpstr>Climate </vt:lpstr>
      <vt:lpstr>Climate </vt:lpstr>
      <vt:lpstr>Climate </vt:lpstr>
      <vt:lpstr>BHOH Timeline </vt:lpstr>
      <vt:lpstr>BHOH Notes </vt:lpstr>
      <vt:lpstr>BHOH Notes</vt:lpstr>
      <vt:lpstr>BHOH Notes</vt:lpstr>
      <vt:lpstr>BHOH Notes</vt:lpstr>
      <vt:lpstr>BHOH Notes</vt:lpstr>
      <vt:lpstr>BHOH Notes</vt:lpstr>
      <vt:lpstr>BHOH Notes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Laying the Foundation Notes</dc:title>
  <dc:creator>Geodome</dc:creator>
  <cp:lastModifiedBy>SMART Board</cp:lastModifiedBy>
  <cp:revision>17</cp:revision>
  <dcterms:created xsi:type="dcterms:W3CDTF">2013-09-09T13:44:10Z</dcterms:created>
  <dcterms:modified xsi:type="dcterms:W3CDTF">2014-09-09T21:39:13Z</dcterms:modified>
</cp:coreProperties>
</file>